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00" r:id="rId3"/>
    <p:sldId id="308" r:id="rId4"/>
    <p:sldId id="302" r:id="rId5"/>
    <p:sldId id="303" r:id="rId6"/>
    <p:sldId id="304"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52"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9" autoAdjust="0"/>
    <p:restoredTop sz="74014" autoAdjust="0"/>
  </p:normalViewPr>
  <p:slideViewPr>
    <p:cSldViewPr snapToGrid="0" showGuides="1">
      <p:cViewPr varScale="1">
        <p:scale>
          <a:sx n="93" d="100"/>
          <a:sy n="93" d="100"/>
        </p:scale>
        <p:origin x="1744" y="200"/>
      </p:cViewPr>
      <p:guideLst>
        <p:guide orient="horz" pos="1797"/>
        <p:guide pos="2952"/>
        <p:guide pos="4752"/>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pPr rtl="0"/>
            <a:r>
              <a:rPr lang="en-US" sz="1400" b="0" i="0" u="none" strike="noStrike" kern="1200" dirty="0">
                <a:solidFill>
                  <a:schemeClr val="tx1"/>
                </a:solidFill>
                <a:effectLst/>
                <a:latin typeface="Lato" panose="020F0502020204030203" pitchFamily="34" charset="0"/>
                <a:ea typeface="+mn-ea"/>
                <a:cs typeface="+mn-cs"/>
              </a:rPr>
              <a:t>In this video, we will show you how to create data sets within DHIS2.</a:t>
            </a:r>
            <a:endParaRPr lang="en-US" b="0" dirty="0">
              <a:effectLst/>
            </a:endParaRPr>
          </a:p>
          <a:p>
            <a:pPr rtl="0"/>
            <a:br>
              <a:rPr lang="en-US" b="0" dirty="0">
                <a:effectLst/>
              </a:rPr>
            </a:br>
            <a:r>
              <a:rPr lang="en-US" sz="1400" b="0" i="0" u="none" strike="noStrike" kern="1200" dirty="0">
                <a:solidFill>
                  <a:schemeClr val="tx1"/>
                </a:solidFill>
                <a:effectLst/>
                <a:latin typeface="Lato" panose="020F0502020204030203" pitchFamily="34" charset="0"/>
                <a:ea typeface="+mn-ea"/>
                <a:cs typeface="+mn-cs"/>
              </a:rPr>
              <a:t>We will create the  RMNCAH data set using the metadata we have already configured earlier in this course.</a:t>
            </a:r>
            <a:endParaRPr lang="en-US" b="0" dirty="0">
              <a:effectLst/>
            </a:endParaRPr>
          </a:p>
          <a:p>
            <a:br>
              <a:rPr lang="en-US" dirty="0"/>
            </a:br>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b="0" dirty="0">
                <a:effectLst/>
              </a:rPr>
              <a:t>In this video, we will show you how to create data sets within DHIS2.</a:t>
            </a:r>
            <a:br>
              <a:rPr lang="en-US" b="0" dirty="0">
                <a:effectLst/>
              </a:rPr>
            </a:br>
            <a:br>
              <a:rPr lang="en-US" dirty="0"/>
            </a:br>
            <a:endParaRPr lang="en-NO" dirty="0"/>
          </a:p>
        </p:txBody>
      </p:sp>
    </p:spTree>
    <p:extLst>
      <p:ext uri="{BB962C8B-B14F-4D97-AF65-F5344CB8AC3E}">
        <p14:creationId xmlns:p14="http://schemas.microsoft.com/office/powerpoint/2010/main" val="1404448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We will create the RMNCAH data set using the metadata we have already configured earlier in this course.</a:t>
            </a:r>
            <a:br>
              <a:rPr lang="en-US" dirty="0"/>
            </a:br>
            <a:br>
              <a:rPr lang="en-US" dirty="0"/>
            </a:br>
            <a:endParaRPr lang="en-NO" dirty="0"/>
          </a:p>
        </p:txBody>
      </p:sp>
    </p:spTree>
    <p:extLst>
      <p:ext uri="{BB962C8B-B14F-4D97-AF65-F5344CB8AC3E}">
        <p14:creationId xmlns:p14="http://schemas.microsoft.com/office/powerpoint/2010/main" val="1779357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The first step is to create a default data set, where we can configure the basic information about the dataset, including entering its name, selecting the period of collection, adding the data elements associated with the data set, and assigning it to the organization units for which data will be entered. </a:t>
            </a:r>
          </a:p>
          <a:p>
            <a:endParaRPr lang="en-US" dirty="0"/>
          </a:p>
          <a:p>
            <a:r>
              <a:rPr lang="en-US" dirty="0"/>
              <a:t>The second step is to create the sections. For each section we create, we need to define a section heading and assign the data elements to the section in the order we want them to appear within the data entry form. Let's see how it works in DHIS2.</a:t>
            </a:r>
            <a:br>
              <a:rPr lang="en-US" dirty="0"/>
            </a:br>
            <a:endParaRPr lang="en-NO" dirty="0"/>
          </a:p>
        </p:txBody>
      </p:sp>
    </p:spTree>
    <p:extLst>
      <p:ext uri="{BB962C8B-B14F-4D97-AF65-F5344CB8AC3E}">
        <p14:creationId xmlns:p14="http://schemas.microsoft.com/office/powerpoint/2010/main" val="3508293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To create the new data set, open the Maintenance app. Next, select the data set tab and choose data set from the left menu. This will open the data set maintenance page, where you will see a list of the data elements created in the system. The data sets that you see here are dependent on your access within the system. </a:t>
            </a:r>
          </a:p>
          <a:p>
            <a:endParaRPr lang="en-US" dirty="0"/>
          </a:p>
          <a:p>
            <a:r>
              <a:rPr lang="en-US" dirty="0"/>
              <a:t>Since this is a new database, we do not see any data sets. Click on the plus icon to begin creating the new data set. Start by filling in the name. </a:t>
            </a:r>
          </a:p>
          <a:p>
            <a:endParaRPr lang="en-US" dirty="0"/>
          </a:p>
          <a:p>
            <a:r>
              <a:rPr lang="en-US" dirty="0"/>
              <a:t>In this example, we will use RMNCAH. The next required field is the period type. The period type defines how often these data are collected and entered into DHIS2. In our case, we will select the period type monthly. </a:t>
            </a:r>
          </a:p>
          <a:p>
            <a:endParaRPr lang="en-US" dirty="0"/>
          </a:p>
          <a:p>
            <a:r>
              <a:rPr lang="en-US" dirty="0"/>
              <a:t>Notice the field above the period type is the days after period to qualify for timely submission. The default setting for this field is 15. This means that the data set must be submitted within 15 days after the entry period has ended to qualify for a timely submission. </a:t>
            </a:r>
          </a:p>
          <a:p>
            <a:endParaRPr lang="en-US" dirty="0"/>
          </a:p>
          <a:p>
            <a:r>
              <a:rPr lang="en-US" dirty="0"/>
              <a:t>In this example using monthly periods, it means we have to complete the data entry on the data set by the 15th of the next month for it to be classified as a timely submission. This can be changed to a different number of days, depending on the specifics of your program. Category combination is the next mandatory field. For our example, we will leave it as none. </a:t>
            </a:r>
          </a:p>
          <a:p>
            <a:endParaRPr lang="en-US" dirty="0"/>
          </a:p>
          <a:p>
            <a:r>
              <a:rPr lang="en-US" dirty="0"/>
              <a:t>For more information on category combinations as they relate to data sets, consult the DHIS2 documentation. Now, scroll down to the data elements section to add the data elements to the data set. All of the data elements in the available list are ones we want to assign to the data set. </a:t>
            </a:r>
          </a:p>
          <a:p>
            <a:endParaRPr lang="en-US" dirty="0"/>
          </a:p>
          <a:p>
            <a:r>
              <a:rPr lang="en-US" dirty="0"/>
              <a:t>Click on Assign All to move them all to the selected box. The final step is to assign the data set to organization units. This determines where the data will be captured. In our example, we need to select all facility level organization units. </a:t>
            </a:r>
          </a:p>
          <a:p>
            <a:endParaRPr lang="en-US" dirty="0"/>
          </a:p>
          <a:p>
            <a:r>
              <a:rPr lang="en-US" dirty="0"/>
              <a:t>Organization units can be selected in multiple ways. By opening the hierarchy and selecting particular units, by using the organization units level field and selecting all organization units at a particular level, or by using the organization unit group field to select all organization units within selected groups. </a:t>
            </a:r>
          </a:p>
          <a:p>
            <a:endParaRPr lang="en-US" dirty="0"/>
          </a:p>
          <a:p>
            <a:r>
              <a:rPr lang="en-US" dirty="0"/>
              <a:t>For our example, use the levels option and select facility level organization units, then click on Select to select them in the hierarchy. Notice the facility level organization units are now listed in orange as they are selected for the data set. To save the data set as a default form, click Save.</a:t>
            </a:r>
          </a:p>
        </p:txBody>
      </p:sp>
    </p:spTree>
    <p:extLst>
      <p:ext uri="{BB962C8B-B14F-4D97-AF65-F5344CB8AC3E}">
        <p14:creationId xmlns:p14="http://schemas.microsoft.com/office/powerpoint/2010/main" val="182618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endParaRPr lang="en-US" dirty="0">
              <a:solidFill>
                <a:srgbClr val="000000"/>
              </a:solidFill>
              <a:effectLst/>
              <a:sym typeface=""/>
            </a:endParaRPr>
          </a:p>
          <a:p>
            <a:r>
              <a:rPr lang="en-US" dirty="0">
                <a:solidFill>
                  <a:srgbClr val="000000"/>
                </a:solidFill>
                <a:sym typeface=""/>
              </a:rPr>
              <a:t>To wrap up, the steps to create a data set as a default form in DHIS2 are open the Maintenance app, select the data set tab, and select data set from the left side menu. Then click the plus sign to create a data set. When open, define the key fields, name, and period type. Add the data elements to the data set and assign the data set to organization units. We will learn how to change the form type from a default form to a section form in the next video.</a:t>
            </a:r>
            <a:endParaRPr lang="en-NO" dirty="0">
              <a:solidFill>
                <a:srgbClr val="000000"/>
              </a:solidFill>
              <a:sym typeface=""/>
            </a:endParaRPr>
          </a:p>
        </p:txBody>
      </p:sp>
    </p:spTree>
    <p:extLst>
      <p:ext uri="{BB962C8B-B14F-4D97-AF65-F5344CB8AC3E}">
        <p14:creationId xmlns:p14="http://schemas.microsoft.com/office/powerpoint/2010/main" val="727278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data set: Configuring the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Click="0" advTm="13019"/>
    </mc:Choice>
    <mc:Fallback xmlns="">
      <p:transition spd="slow" advClick="0"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a:r>
              <a:rPr lang="en-NO" dirty="0"/>
              <a:t>In this video, you will see…</a:t>
            </a:r>
          </a:p>
        </p:txBody>
      </p:sp>
      <p:grpSp>
        <p:nvGrpSpPr>
          <p:cNvPr id="44" name="Group 43">
            <a:extLst>
              <a:ext uri="{FF2B5EF4-FFF2-40B4-BE49-F238E27FC236}">
                <a16:creationId xmlns:a16="http://schemas.microsoft.com/office/drawing/2014/main" id="{F841ADF1-BECD-9518-CE73-52A3E9FE5399}"/>
              </a:ext>
            </a:extLst>
          </p:cNvPr>
          <p:cNvGrpSpPr/>
          <p:nvPr/>
        </p:nvGrpSpPr>
        <p:grpSpPr>
          <a:xfrm>
            <a:off x="2090673" y="2517458"/>
            <a:ext cx="3544454" cy="3096189"/>
            <a:chOff x="3019425" y="1465898"/>
            <a:chExt cx="5727617" cy="5003249"/>
          </a:xfrm>
        </p:grpSpPr>
        <p:sp>
          <p:nvSpPr>
            <p:cNvPr id="45" name="Freeform: Shape 44">
              <a:extLst>
                <a:ext uri="{FF2B5EF4-FFF2-40B4-BE49-F238E27FC236}">
                  <a16:creationId xmlns:a16="http://schemas.microsoft.com/office/drawing/2014/main" id="{1EBB5928-5395-EF18-6FDF-D4014A6C46DE}"/>
                </a:ext>
              </a:extLst>
            </p:cNvPr>
            <p:cNvSpPr/>
            <p:nvPr/>
          </p:nvSpPr>
          <p:spPr>
            <a:xfrm>
              <a:off x="3019425" y="1465898"/>
              <a:ext cx="5727617" cy="5003249"/>
            </a:xfrm>
            <a:custGeom>
              <a:avLst/>
              <a:gdLst>
                <a:gd name="connsiteX0" fmla="*/ 5600345 w 5727617"/>
                <a:gd name="connsiteY0" fmla="*/ 0 h 5003249"/>
                <a:gd name="connsiteX1" fmla="*/ 130287 w 5727617"/>
                <a:gd name="connsiteY1" fmla="*/ 0 h 5003249"/>
                <a:gd name="connsiteX2" fmla="*/ 3015 w 5727617"/>
                <a:gd name="connsiteY2" fmla="*/ 127272 h 5003249"/>
                <a:gd name="connsiteX3" fmla="*/ 0 w 5727617"/>
                <a:gd name="connsiteY3" fmla="*/ 4892559 h 5003249"/>
                <a:gd name="connsiteX4" fmla="*/ 110690 w 5727617"/>
                <a:gd name="connsiteY4" fmla="*/ 5003249 h 5003249"/>
                <a:gd name="connsiteX5" fmla="*/ 5616855 w 5727617"/>
                <a:gd name="connsiteY5" fmla="*/ 5003249 h 5003249"/>
                <a:gd name="connsiteX6" fmla="*/ 5727618 w 5727617"/>
                <a:gd name="connsiteY6" fmla="*/ 4892559 h 5003249"/>
                <a:gd name="connsiteX7" fmla="*/ 5727618 w 5727617"/>
                <a:gd name="connsiteY7" fmla="*/ 127272 h 5003249"/>
                <a:gd name="connsiteX8" fmla="*/ 5600345 w 5727617"/>
                <a:gd name="connsiteY8" fmla="*/ 0 h 50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7617" h="5003249">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w="7174" cap="flat">
              <a:noFill/>
              <a:prstDash val="solid"/>
              <a:miter/>
            </a:ln>
          </p:spPr>
          <p:txBody>
            <a:bodyPr rtlCol="0" anchor="ctr"/>
            <a:lstStyle/>
            <a:p>
              <a:endParaRPr lang="es-ES"/>
            </a:p>
          </p:txBody>
        </p:sp>
        <p:grpSp>
          <p:nvGrpSpPr>
            <p:cNvPr id="46" name="Group 45">
              <a:extLst>
                <a:ext uri="{FF2B5EF4-FFF2-40B4-BE49-F238E27FC236}">
                  <a16:creationId xmlns:a16="http://schemas.microsoft.com/office/drawing/2014/main" id="{F887EBC6-EEA3-14BE-2C80-F47FB0E44D52}"/>
                </a:ext>
              </a:extLst>
            </p:cNvPr>
            <p:cNvGrpSpPr/>
            <p:nvPr/>
          </p:nvGrpSpPr>
          <p:grpSpPr>
            <a:xfrm>
              <a:off x="3590888" y="1824062"/>
              <a:ext cx="4584690" cy="4286920"/>
              <a:chOff x="3660150" y="1836090"/>
              <a:chExt cx="4584690" cy="4286920"/>
            </a:xfrm>
          </p:grpSpPr>
          <p:grpSp>
            <p:nvGrpSpPr>
              <p:cNvPr id="47" name="Group 46">
                <a:extLst>
                  <a:ext uri="{FF2B5EF4-FFF2-40B4-BE49-F238E27FC236}">
                    <a16:creationId xmlns:a16="http://schemas.microsoft.com/office/drawing/2014/main" id="{FF108511-FED4-2799-50C6-DAEB6CF9F1E6}"/>
                  </a:ext>
                </a:extLst>
              </p:cNvPr>
              <p:cNvGrpSpPr/>
              <p:nvPr/>
            </p:nvGrpSpPr>
            <p:grpSpPr>
              <a:xfrm>
                <a:off x="3660150" y="1836090"/>
                <a:ext cx="2031990" cy="4286920"/>
                <a:chOff x="3660150" y="1830558"/>
                <a:chExt cx="2031990" cy="4286920"/>
              </a:xfrm>
            </p:grpSpPr>
            <p:sp>
              <p:nvSpPr>
                <p:cNvPr id="71" name="Freeform: Shape 70">
                  <a:extLst>
                    <a:ext uri="{FF2B5EF4-FFF2-40B4-BE49-F238E27FC236}">
                      <a16:creationId xmlns:a16="http://schemas.microsoft.com/office/drawing/2014/main" id="{980BCCAE-D7DD-D3A3-CDE7-F4F7953567A2}"/>
                    </a:ext>
                  </a:extLst>
                </p:cNvPr>
                <p:cNvSpPr/>
                <p:nvPr/>
              </p:nvSpPr>
              <p:spPr>
                <a:xfrm>
                  <a:off x="3660150" y="1830558"/>
                  <a:ext cx="2031990" cy="4286920"/>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72" name="!!org1">
                  <a:extLst>
                    <a:ext uri="{FF2B5EF4-FFF2-40B4-BE49-F238E27FC236}">
                      <a16:creationId xmlns:a16="http://schemas.microsoft.com/office/drawing/2014/main" id="{3B4B20AF-959C-0650-9F57-123E8EA729F5}"/>
                    </a:ext>
                  </a:extLst>
                </p:cNvPr>
                <p:cNvGrpSpPr/>
                <p:nvPr/>
              </p:nvGrpSpPr>
              <p:grpSpPr>
                <a:xfrm>
                  <a:off x="3882081" y="2386247"/>
                  <a:ext cx="1518606" cy="809573"/>
                  <a:chOff x="7485269" y="3333178"/>
                  <a:chExt cx="1034675" cy="551588"/>
                </a:xfrm>
              </p:grpSpPr>
              <p:grpSp>
                <p:nvGrpSpPr>
                  <p:cNvPr id="84" name="Graphic 9">
                    <a:extLst>
                      <a:ext uri="{FF2B5EF4-FFF2-40B4-BE49-F238E27FC236}">
                        <a16:creationId xmlns:a16="http://schemas.microsoft.com/office/drawing/2014/main" id="{094B51D2-812C-6990-A508-F76B084EA271}"/>
                      </a:ext>
                    </a:extLst>
                  </p:cNvPr>
                  <p:cNvGrpSpPr/>
                  <p:nvPr/>
                </p:nvGrpSpPr>
                <p:grpSpPr>
                  <a:xfrm>
                    <a:off x="7485269" y="3333178"/>
                    <a:ext cx="1034675" cy="551588"/>
                    <a:chOff x="7485269" y="3333178"/>
                    <a:chExt cx="1034675" cy="551588"/>
                  </a:xfrm>
                </p:grpSpPr>
                <p:sp>
                  <p:nvSpPr>
                    <p:cNvPr id="90" name="Freeform: Shape 89">
                      <a:extLst>
                        <a:ext uri="{FF2B5EF4-FFF2-40B4-BE49-F238E27FC236}">
                          <a16:creationId xmlns:a16="http://schemas.microsoft.com/office/drawing/2014/main" id="{9CD8BA70-5CBF-038D-1F43-3403707B2593}"/>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91" name="Freeform: Shape 90">
                      <a:extLst>
                        <a:ext uri="{FF2B5EF4-FFF2-40B4-BE49-F238E27FC236}">
                          <a16:creationId xmlns:a16="http://schemas.microsoft.com/office/drawing/2014/main" id="{AEE7242A-7343-171F-7105-8E3BBC31F539}"/>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92" name="Freeform: Shape 91">
                      <a:extLst>
                        <a:ext uri="{FF2B5EF4-FFF2-40B4-BE49-F238E27FC236}">
                          <a16:creationId xmlns:a16="http://schemas.microsoft.com/office/drawing/2014/main" id="{01B1F4A0-8508-B473-0D7D-36B5C1388925}"/>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85" name="Graphic 9">
                    <a:extLst>
                      <a:ext uri="{FF2B5EF4-FFF2-40B4-BE49-F238E27FC236}">
                        <a16:creationId xmlns:a16="http://schemas.microsoft.com/office/drawing/2014/main" id="{EB7A63CB-0715-7071-5237-35B3794C3A3A}"/>
                      </a:ext>
                    </a:extLst>
                  </p:cNvPr>
                  <p:cNvGrpSpPr/>
                  <p:nvPr/>
                </p:nvGrpSpPr>
                <p:grpSpPr>
                  <a:xfrm>
                    <a:off x="7691729" y="3447623"/>
                    <a:ext cx="322697" cy="322697"/>
                    <a:chOff x="7691729" y="3447623"/>
                    <a:chExt cx="322697" cy="322697"/>
                  </a:xfrm>
                </p:grpSpPr>
                <p:sp>
                  <p:nvSpPr>
                    <p:cNvPr id="86" name="Freeform: Shape 85">
                      <a:extLst>
                        <a:ext uri="{FF2B5EF4-FFF2-40B4-BE49-F238E27FC236}">
                          <a16:creationId xmlns:a16="http://schemas.microsoft.com/office/drawing/2014/main" id="{862C05C4-15C5-D023-91BE-C576B933AA7E}"/>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87" name="Freeform: Shape 86">
                      <a:extLst>
                        <a:ext uri="{FF2B5EF4-FFF2-40B4-BE49-F238E27FC236}">
                          <a16:creationId xmlns:a16="http://schemas.microsoft.com/office/drawing/2014/main" id="{0C094EEA-97A1-E334-74A3-75634D46B5DA}"/>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88" name="Freeform: Shape 87">
                      <a:extLst>
                        <a:ext uri="{FF2B5EF4-FFF2-40B4-BE49-F238E27FC236}">
                          <a16:creationId xmlns:a16="http://schemas.microsoft.com/office/drawing/2014/main" id="{CD5FDFA3-655A-1C76-5E8E-7BB8D9BBB4B7}"/>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89" name="Freeform: Shape 88">
                      <a:extLst>
                        <a:ext uri="{FF2B5EF4-FFF2-40B4-BE49-F238E27FC236}">
                          <a16:creationId xmlns:a16="http://schemas.microsoft.com/office/drawing/2014/main" id="{EEBFBE26-94BB-BFC3-9329-B8133F4B5F67}"/>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73" name="!!cel2">
                  <a:extLst>
                    <a:ext uri="{FF2B5EF4-FFF2-40B4-BE49-F238E27FC236}">
                      <a16:creationId xmlns:a16="http://schemas.microsoft.com/office/drawing/2014/main" id="{D011B550-3584-63CD-216E-B947417ADCDD}"/>
                    </a:ext>
                  </a:extLst>
                </p:cNvPr>
                <p:cNvGrpSpPr/>
                <p:nvPr/>
              </p:nvGrpSpPr>
              <p:grpSpPr>
                <a:xfrm>
                  <a:off x="3882081" y="3599261"/>
                  <a:ext cx="1518608" cy="809574"/>
                  <a:chOff x="7485269" y="3980878"/>
                  <a:chExt cx="1034675" cy="551588"/>
                </a:xfrm>
              </p:grpSpPr>
              <p:grpSp>
                <p:nvGrpSpPr>
                  <p:cNvPr id="75" name="Graphic 10">
                    <a:extLst>
                      <a:ext uri="{FF2B5EF4-FFF2-40B4-BE49-F238E27FC236}">
                        <a16:creationId xmlns:a16="http://schemas.microsoft.com/office/drawing/2014/main" id="{95615A26-51B7-77FA-75BB-3F5FCAAE903F}"/>
                      </a:ext>
                    </a:extLst>
                  </p:cNvPr>
                  <p:cNvGrpSpPr/>
                  <p:nvPr/>
                </p:nvGrpSpPr>
                <p:grpSpPr>
                  <a:xfrm>
                    <a:off x="7485269" y="3980878"/>
                    <a:ext cx="1034675" cy="551588"/>
                    <a:chOff x="7485269" y="3980878"/>
                    <a:chExt cx="1034675" cy="551588"/>
                  </a:xfrm>
                </p:grpSpPr>
                <p:sp>
                  <p:nvSpPr>
                    <p:cNvPr id="81" name="Freeform: Shape 80">
                      <a:extLst>
                        <a:ext uri="{FF2B5EF4-FFF2-40B4-BE49-F238E27FC236}">
                          <a16:creationId xmlns:a16="http://schemas.microsoft.com/office/drawing/2014/main" id="{0655C120-3A9B-D973-1448-1F3DC1612A16}"/>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CBD3A27-EAEE-6941-D265-CB70865D4348}"/>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83" name="Freeform: Shape 82">
                      <a:extLst>
                        <a:ext uri="{FF2B5EF4-FFF2-40B4-BE49-F238E27FC236}">
                          <a16:creationId xmlns:a16="http://schemas.microsoft.com/office/drawing/2014/main" id="{8DB87D64-4A26-6FE6-929E-D3934B4D3FC7}"/>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76" name="Graphic 10">
                    <a:extLst>
                      <a:ext uri="{FF2B5EF4-FFF2-40B4-BE49-F238E27FC236}">
                        <a16:creationId xmlns:a16="http://schemas.microsoft.com/office/drawing/2014/main" id="{53648065-A389-BD7C-CAB2-9D0D3556E4B0}"/>
                      </a:ext>
                    </a:extLst>
                  </p:cNvPr>
                  <p:cNvGrpSpPr/>
                  <p:nvPr/>
                </p:nvGrpSpPr>
                <p:grpSpPr>
                  <a:xfrm>
                    <a:off x="7691729" y="4095323"/>
                    <a:ext cx="322697" cy="322697"/>
                    <a:chOff x="7691729" y="4095323"/>
                    <a:chExt cx="322697" cy="322697"/>
                  </a:xfrm>
                </p:grpSpPr>
                <p:sp>
                  <p:nvSpPr>
                    <p:cNvPr id="77" name="Freeform: Shape 76">
                      <a:extLst>
                        <a:ext uri="{FF2B5EF4-FFF2-40B4-BE49-F238E27FC236}">
                          <a16:creationId xmlns:a16="http://schemas.microsoft.com/office/drawing/2014/main" id="{D62A7D10-7E3F-F2E4-C8F2-22352EC249FC}"/>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78" name="Freeform: Shape 77">
                      <a:extLst>
                        <a:ext uri="{FF2B5EF4-FFF2-40B4-BE49-F238E27FC236}">
                          <a16:creationId xmlns:a16="http://schemas.microsoft.com/office/drawing/2014/main" id="{F72F4157-8668-60A8-EF87-5B5F1BCF445C}"/>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D7822B43-EAA5-2119-458E-FAFDC2117694}"/>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7449E2-A220-7575-10C7-B561173385E0}"/>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74" name="!!bl1">
                  <a:extLst>
                    <a:ext uri="{FF2B5EF4-FFF2-40B4-BE49-F238E27FC236}">
                      <a16:creationId xmlns:a16="http://schemas.microsoft.com/office/drawing/2014/main" id="{8511ADC2-0035-03E4-6CD0-EC145CB29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2081" y="4812276"/>
                  <a:ext cx="1522180" cy="811442"/>
                </a:xfrm>
                <a:prstGeom prst="rect">
                  <a:avLst/>
                </a:prstGeom>
              </p:spPr>
            </p:pic>
          </p:grpSp>
          <p:grpSp>
            <p:nvGrpSpPr>
              <p:cNvPr id="48" name="Group 47">
                <a:extLst>
                  <a:ext uri="{FF2B5EF4-FFF2-40B4-BE49-F238E27FC236}">
                    <a16:creationId xmlns:a16="http://schemas.microsoft.com/office/drawing/2014/main" id="{BC640B8C-F77F-46A8-01F1-5ABDEE4744DA}"/>
                  </a:ext>
                </a:extLst>
              </p:cNvPr>
              <p:cNvGrpSpPr/>
              <p:nvPr/>
            </p:nvGrpSpPr>
            <p:grpSpPr>
              <a:xfrm>
                <a:off x="6212850" y="1836090"/>
                <a:ext cx="2031990" cy="4286920"/>
                <a:chOff x="6212850" y="1841622"/>
                <a:chExt cx="2031990" cy="4286920"/>
              </a:xfrm>
            </p:grpSpPr>
            <p:sp>
              <p:nvSpPr>
                <p:cNvPr id="49" name="Freeform: Shape 48">
                  <a:extLst>
                    <a:ext uri="{FF2B5EF4-FFF2-40B4-BE49-F238E27FC236}">
                      <a16:creationId xmlns:a16="http://schemas.microsoft.com/office/drawing/2014/main" id="{45566768-C60E-5E12-958D-5EDE972F623F}"/>
                    </a:ext>
                  </a:extLst>
                </p:cNvPr>
                <p:cNvSpPr/>
                <p:nvPr/>
              </p:nvSpPr>
              <p:spPr>
                <a:xfrm>
                  <a:off x="6212850" y="1841622"/>
                  <a:ext cx="2031990" cy="4286920"/>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50" name="!!org1">
                  <a:extLst>
                    <a:ext uri="{FF2B5EF4-FFF2-40B4-BE49-F238E27FC236}">
                      <a16:creationId xmlns:a16="http://schemas.microsoft.com/office/drawing/2014/main" id="{F16E2EAE-9375-FBD4-9A2E-EBE061824AC2}"/>
                    </a:ext>
                  </a:extLst>
                </p:cNvPr>
                <p:cNvGrpSpPr/>
                <p:nvPr/>
              </p:nvGrpSpPr>
              <p:grpSpPr>
                <a:xfrm>
                  <a:off x="6434781" y="2397311"/>
                  <a:ext cx="1518606" cy="809573"/>
                  <a:chOff x="7485269" y="3333178"/>
                  <a:chExt cx="1034675" cy="551588"/>
                </a:xfrm>
              </p:grpSpPr>
              <p:grpSp>
                <p:nvGrpSpPr>
                  <p:cNvPr id="62" name="Graphic 9">
                    <a:extLst>
                      <a:ext uri="{FF2B5EF4-FFF2-40B4-BE49-F238E27FC236}">
                        <a16:creationId xmlns:a16="http://schemas.microsoft.com/office/drawing/2014/main" id="{B214EB7F-E887-E25D-7944-BDF8E98816E9}"/>
                      </a:ext>
                    </a:extLst>
                  </p:cNvPr>
                  <p:cNvGrpSpPr/>
                  <p:nvPr/>
                </p:nvGrpSpPr>
                <p:grpSpPr>
                  <a:xfrm>
                    <a:off x="7485269" y="3333178"/>
                    <a:ext cx="1034675" cy="551588"/>
                    <a:chOff x="7485269" y="3333178"/>
                    <a:chExt cx="1034675" cy="551588"/>
                  </a:xfrm>
                </p:grpSpPr>
                <p:sp>
                  <p:nvSpPr>
                    <p:cNvPr id="68" name="Freeform: Shape 67">
                      <a:extLst>
                        <a:ext uri="{FF2B5EF4-FFF2-40B4-BE49-F238E27FC236}">
                          <a16:creationId xmlns:a16="http://schemas.microsoft.com/office/drawing/2014/main" id="{AFA2E778-BC51-CFC4-A3FC-77430E13A720}"/>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69" name="Freeform: Shape 68">
                      <a:extLst>
                        <a:ext uri="{FF2B5EF4-FFF2-40B4-BE49-F238E27FC236}">
                          <a16:creationId xmlns:a16="http://schemas.microsoft.com/office/drawing/2014/main" id="{B1D017A2-6A9C-3F26-CB59-690BCA5E5856}"/>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70" name="Freeform: Shape 69">
                      <a:extLst>
                        <a:ext uri="{FF2B5EF4-FFF2-40B4-BE49-F238E27FC236}">
                          <a16:creationId xmlns:a16="http://schemas.microsoft.com/office/drawing/2014/main" id="{449D7051-41E3-9096-C7EC-8562A2423E97}"/>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63" name="Graphic 9">
                    <a:extLst>
                      <a:ext uri="{FF2B5EF4-FFF2-40B4-BE49-F238E27FC236}">
                        <a16:creationId xmlns:a16="http://schemas.microsoft.com/office/drawing/2014/main" id="{53A52790-8A1C-9861-2BDF-1929BEEB3059}"/>
                      </a:ext>
                    </a:extLst>
                  </p:cNvPr>
                  <p:cNvGrpSpPr/>
                  <p:nvPr/>
                </p:nvGrpSpPr>
                <p:grpSpPr>
                  <a:xfrm>
                    <a:off x="7691729" y="3447623"/>
                    <a:ext cx="322697" cy="322697"/>
                    <a:chOff x="7691729" y="3447623"/>
                    <a:chExt cx="322697" cy="322697"/>
                  </a:xfrm>
                </p:grpSpPr>
                <p:sp>
                  <p:nvSpPr>
                    <p:cNvPr id="64" name="Freeform: Shape 63">
                      <a:extLst>
                        <a:ext uri="{FF2B5EF4-FFF2-40B4-BE49-F238E27FC236}">
                          <a16:creationId xmlns:a16="http://schemas.microsoft.com/office/drawing/2014/main" id="{1422F209-64A7-753F-BEE5-C8B6D38DAC1F}"/>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65" name="Freeform: Shape 64">
                      <a:extLst>
                        <a:ext uri="{FF2B5EF4-FFF2-40B4-BE49-F238E27FC236}">
                          <a16:creationId xmlns:a16="http://schemas.microsoft.com/office/drawing/2014/main" id="{59EDF35B-ECED-6414-AC97-D2C92076A22F}"/>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66" name="Freeform: Shape 65">
                      <a:extLst>
                        <a:ext uri="{FF2B5EF4-FFF2-40B4-BE49-F238E27FC236}">
                          <a16:creationId xmlns:a16="http://schemas.microsoft.com/office/drawing/2014/main" id="{DB0E6961-81DD-5432-497D-B9B969FA5F68}"/>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67" name="Freeform: Shape 66">
                      <a:extLst>
                        <a:ext uri="{FF2B5EF4-FFF2-40B4-BE49-F238E27FC236}">
                          <a16:creationId xmlns:a16="http://schemas.microsoft.com/office/drawing/2014/main" id="{7B50F50C-CA16-E9D4-3C1C-1C5BB056D147}"/>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51" name="!!cel2">
                  <a:extLst>
                    <a:ext uri="{FF2B5EF4-FFF2-40B4-BE49-F238E27FC236}">
                      <a16:creationId xmlns:a16="http://schemas.microsoft.com/office/drawing/2014/main" id="{996133EA-A6A8-69D5-68C6-90CC9F39EAD6}"/>
                    </a:ext>
                  </a:extLst>
                </p:cNvPr>
                <p:cNvGrpSpPr/>
                <p:nvPr/>
              </p:nvGrpSpPr>
              <p:grpSpPr>
                <a:xfrm>
                  <a:off x="6434781" y="3610325"/>
                  <a:ext cx="1518608" cy="809574"/>
                  <a:chOff x="7485269" y="3980878"/>
                  <a:chExt cx="1034675" cy="551588"/>
                </a:xfrm>
              </p:grpSpPr>
              <p:grpSp>
                <p:nvGrpSpPr>
                  <p:cNvPr id="53" name="Graphic 10">
                    <a:extLst>
                      <a:ext uri="{FF2B5EF4-FFF2-40B4-BE49-F238E27FC236}">
                        <a16:creationId xmlns:a16="http://schemas.microsoft.com/office/drawing/2014/main" id="{26CB6A3F-5BF0-B48A-E765-A9C773FA84DE}"/>
                      </a:ext>
                    </a:extLst>
                  </p:cNvPr>
                  <p:cNvGrpSpPr/>
                  <p:nvPr/>
                </p:nvGrpSpPr>
                <p:grpSpPr>
                  <a:xfrm>
                    <a:off x="7485269" y="3980878"/>
                    <a:ext cx="1034675" cy="551588"/>
                    <a:chOff x="7485269" y="3980878"/>
                    <a:chExt cx="1034675" cy="551588"/>
                  </a:xfrm>
                </p:grpSpPr>
                <p:sp>
                  <p:nvSpPr>
                    <p:cNvPr id="59" name="Freeform: Shape 58">
                      <a:extLst>
                        <a:ext uri="{FF2B5EF4-FFF2-40B4-BE49-F238E27FC236}">
                          <a16:creationId xmlns:a16="http://schemas.microsoft.com/office/drawing/2014/main" id="{4807C604-66B6-8426-A584-3391C752EC8A}"/>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3C9D5FF9-BF0A-73E0-909C-E043EA746ED8}"/>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61" name="Freeform: Shape 60">
                      <a:extLst>
                        <a:ext uri="{FF2B5EF4-FFF2-40B4-BE49-F238E27FC236}">
                          <a16:creationId xmlns:a16="http://schemas.microsoft.com/office/drawing/2014/main" id="{73073E8F-78D9-A054-9A44-74486471F466}"/>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54" name="Graphic 10">
                    <a:extLst>
                      <a:ext uri="{FF2B5EF4-FFF2-40B4-BE49-F238E27FC236}">
                        <a16:creationId xmlns:a16="http://schemas.microsoft.com/office/drawing/2014/main" id="{9546137C-55A2-0973-1046-CFAD66DFB8C0}"/>
                      </a:ext>
                    </a:extLst>
                  </p:cNvPr>
                  <p:cNvGrpSpPr/>
                  <p:nvPr/>
                </p:nvGrpSpPr>
                <p:grpSpPr>
                  <a:xfrm>
                    <a:off x="7691729" y="4095323"/>
                    <a:ext cx="322697" cy="322697"/>
                    <a:chOff x="7691729" y="4095323"/>
                    <a:chExt cx="322697" cy="322697"/>
                  </a:xfrm>
                </p:grpSpPr>
                <p:sp>
                  <p:nvSpPr>
                    <p:cNvPr id="55" name="Freeform: Shape 54">
                      <a:extLst>
                        <a:ext uri="{FF2B5EF4-FFF2-40B4-BE49-F238E27FC236}">
                          <a16:creationId xmlns:a16="http://schemas.microsoft.com/office/drawing/2014/main" id="{B4ED6DA5-078E-0FBB-1AA1-D3BA4361D906}"/>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56" name="Freeform: Shape 55">
                      <a:extLst>
                        <a:ext uri="{FF2B5EF4-FFF2-40B4-BE49-F238E27FC236}">
                          <a16:creationId xmlns:a16="http://schemas.microsoft.com/office/drawing/2014/main" id="{B7600500-D41E-8A78-22C1-E7BBC4414435}"/>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48EC462B-CAEE-2702-DBAB-B588EDD66D78}"/>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F841827B-3318-4361-DF5D-9B206E43A600}"/>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52" name="!!bl1">
                  <a:extLst>
                    <a:ext uri="{FF2B5EF4-FFF2-40B4-BE49-F238E27FC236}">
                      <a16:creationId xmlns:a16="http://schemas.microsoft.com/office/drawing/2014/main" id="{859119DE-EA9F-DC80-7C77-2484C796D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781" y="4823340"/>
                  <a:ext cx="1522180" cy="811442"/>
                </a:xfrm>
                <a:prstGeom prst="rect">
                  <a:avLst/>
                </a:prstGeom>
              </p:spPr>
            </p:pic>
          </p:grpSp>
        </p:grpSp>
      </p:grpSp>
      <p:sp>
        <p:nvSpPr>
          <p:cNvPr id="93" name="TextBox 92">
            <a:extLst>
              <a:ext uri="{FF2B5EF4-FFF2-40B4-BE49-F238E27FC236}">
                <a16:creationId xmlns:a16="http://schemas.microsoft.com/office/drawing/2014/main" id="{733B8730-FF9F-8465-DDBE-082B987029A7}"/>
              </a:ext>
            </a:extLst>
          </p:cNvPr>
          <p:cNvSpPr txBox="1"/>
          <p:nvPr/>
        </p:nvSpPr>
        <p:spPr>
          <a:xfrm>
            <a:off x="6377940" y="2956097"/>
            <a:ext cx="418338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How to create data sets</a:t>
            </a:r>
          </a:p>
        </p:txBody>
      </p:sp>
      <p:sp>
        <p:nvSpPr>
          <p:cNvPr id="94" name="TextBox 93">
            <a:extLst>
              <a:ext uri="{FF2B5EF4-FFF2-40B4-BE49-F238E27FC236}">
                <a16:creationId xmlns:a16="http://schemas.microsoft.com/office/drawing/2014/main" id="{98E902D3-E75D-F460-DE4F-8BAB8B4004A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set</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spd="slow" p14:dur="2000" advClick="0" advTm="5712"/>
    </mc:Choice>
    <mc:Fallback xmlns="">
      <p:transition spd="slow" advClick="0" advTm="57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fade">
                                      <p:cBhvr>
                                        <p:cTn id="1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9C0C1BF2-D97D-1845-198B-FCD56F29F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572AD3-860A-8960-E937-09BC88622733}"/>
              </a:ext>
            </a:extLst>
          </p:cNvPr>
          <p:cNvSpPr>
            <a:spLocks noGrp="1"/>
          </p:cNvSpPr>
          <p:nvPr>
            <p:ph type="title"/>
          </p:nvPr>
        </p:nvSpPr>
        <p:spPr/>
        <p:txBody>
          <a:bodyPr/>
          <a:lstStyle/>
          <a:p>
            <a:r>
              <a:rPr lang="es-ES"/>
              <a:t>RMNCAH data set</a:t>
            </a:r>
          </a:p>
        </p:txBody>
      </p:sp>
    </p:spTree>
    <p:custDataLst>
      <p:tags r:id="rId1"/>
    </p:custDataLst>
    <p:extLst>
      <p:ext uri="{BB962C8B-B14F-4D97-AF65-F5344CB8AC3E}">
        <p14:creationId xmlns:p14="http://schemas.microsoft.com/office/powerpoint/2010/main" val="2130756923"/>
      </p:ext>
    </p:extLst>
  </p:cSld>
  <p:clrMapOvr>
    <a:masterClrMapping/>
  </p:clrMapOvr>
  <mc:AlternateContent xmlns:mc="http://schemas.openxmlformats.org/markup-compatibility/2006" xmlns:p14="http://schemas.microsoft.com/office/powerpoint/2010/main">
    <mc:Choice Requires="p14">
      <p:transition spd="slow" p14:dur="2000" advClick="0" advTm="7824"/>
    </mc:Choice>
    <mc:Fallback xmlns="">
      <p:transition spd="slow" advClick="0" advTm="782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40000">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14:bounceEnd="40000">
                                          <p:cBhvr additive="base">
                                            <p:cTn id="7" dur="1000" fill="hold"/>
                                            <p:tgtEl>
                                              <p:spTgt spid="95"/>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1000" fill="hold"/>
                                            <p:tgtEl>
                                              <p:spTgt spid="95"/>
                                            </p:tgtEl>
                                            <p:attrNameLst>
                                              <p:attrName>ppt_x</p:attrName>
                                            </p:attrNameLst>
                                          </p:cBhvr>
                                          <p:tavLst>
                                            <p:tav tm="0">
                                              <p:val>
                                                <p:strVal val="#ppt_x"/>
                                              </p:val>
                                            </p:tav>
                                            <p:tav tm="100000">
                                              <p:val>
                                                <p:strVal val="#ppt_x"/>
                                              </p:val>
                                            </p:tav>
                                          </p:tavLst>
                                        </p:anim>
                                        <p:anim calcmode="lin" valueType="num">
                                          <p:cBhvr additive="base">
                                            <p:cTn id="8" dur="10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a:r>
              <a:rPr lang="es-ES"/>
              <a:t>Steps to create a data set</a:t>
            </a:r>
            <a:endParaRPr lang="en-NO" dirty="0"/>
          </a:p>
        </p:txBody>
      </p:sp>
      <p:sp>
        <p:nvSpPr>
          <p:cNvPr id="6" name="TextBox 5">
            <a:extLst>
              <a:ext uri="{FF2B5EF4-FFF2-40B4-BE49-F238E27FC236}">
                <a16:creationId xmlns:a16="http://schemas.microsoft.com/office/drawing/2014/main" id="{A136D87A-FD70-0E5B-9377-7589C53900D7}"/>
              </a:ext>
            </a:extLst>
          </p:cNvPr>
          <p:cNvSpPr txBox="1"/>
          <p:nvPr/>
        </p:nvSpPr>
        <p:spPr>
          <a:xfrm>
            <a:off x="3102543" y="1333098"/>
            <a:ext cx="5986914" cy="4463722"/>
          </a:xfrm>
          <a:prstGeom prst="rect">
            <a:avLst/>
          </a:prstGeom>
          <a:noFill/>
        </p:spPr>
        <p:txBody>
          <a:bodyPr wrap="square" rtlCol="0">
            <a:spAutoFit/>
          </a:bodyPr>
          <a:lstStyle/>
          <a:p>
            <a:pPr marL="457200" indent="-457200" algn="l">
              <a:lnSpc>
                <a:spcPct val="150000"/>
              </a:lnSpc>
              <a:buClr>
                <a:srgbClr val="008CCF"/>
              </a:buClr>
              <a:buFont typeface="+mj-lt"/>
              <a:buAutoNum type="arabicPeriod"/>
            </a:pPr>
            <a:r>
              <a:rPr lang="es-ES" sz="2400"/>
              <a:t>Create a default data set</a:t>
            </a:r>
          </a:p>
          <a:p>
            <a:pPr marL="914400" lvl="1" indent="-457200">
              <a:lnSpc>
                <a:spcPct val="150000"/>
              </a:lnSpc>
              <a:buClr>
                <a:srgbClr val="008CCF"/>
              </a:buClr>
              <a:buFont typeface="Arial" panose="020B0604020202020204" pitchFamily="34" charset="0"/>
              <a:buChar char="•"/>
            </a:pPr>
            <a:r>
              <a:rPr lang="es-ES" sz="2400"/>
              <a:t>Name</a:t>
            </a:r>
          </a:p>
          <a:p>
            <a:pPr marL="914400" lvl="1" indent="-457200">
              <a:lnSpc>
                <a:spcPct val="150000"/>
              </a:lnSpc>
              <a:buClr>
                <a:srgbClr val="008CCF"/>
              </a:buClr>
              <a:buFont typeface="Arial" panose="020B0604020202020204" pitchFamily="34" charset="0"/>
              <a:buChar char="•"/>
            </a:pPr>
            <a:r>
              <a:rPr lang="es-ES" sz="2400"/>
              <a:t>Period of collection</a:t>
            </a:r>
          </a:p>
          <a:p>
            <a:pPr marL="914400" lvl="1" indent="-457200">
              <a:lnSpc>
                <a:spcPct val="150000"/>
              </a:lnSpc>
              <a:buClr>
                <a:srgbClr val="008CCF"/>
              </a:buClr>
              <a:buFont typeface="Arial" panose="020B0604020202020204" pitchFamily="34" charset="0"/>
              <a:buChar char="•"/>
            </a:pPr>
            <a:r>
              <a:rPr lang="es-ES" sz="2400"/>
              <a:t>Data elements</a:t>
            </a:r>
          </a:p>
          <a:p>
            <a:pPr marL="914400" lvl="1" indent="-457200">
              <a:lnSpc>
                <a:spcPct val="150000"/>
              </a:lnSpc>
              <a:buClr>
                <a:srgbClr val="008CCF"/>
              </a:buClr>
              <a:buFont typeface="Arial" panose="020B0604020202020204" pitchFamily="34" charset="0"/>
              <a:buChar char="•"/>
            </a:pPr>
            <a:r>
              <a:rPr lang="es-ES" sz="2400"/>
              <a:t>Organisation units</a:t>
            </a:r>
          </a:p>
          <a:p>
            <a:pPr marL="457200" indent="-457200">
              <a:lnSpc>
                <a:spcPct val="150000"/>
              </a:lnSpc>
              <a:buClr>
                <a:srgbClr val="008CCF"/>
              </a:buClr>
              <a:buFont typeface="+mj-lt"/>
              <a:buAutoNum type="arabicPeriod"/>
            </a:pPr>
            <a:r>
              <a:rPr lang="es-ES" sz="2400"/>
              <a:t>Create the sections:</a:t>
            </a:r>
          </a:p>
          <a:p>
            <a:pPr marL="914400" lvl="1" indent="-457200">
              <a:lnSpc>
                <a:spcPct val="150000"/>
              </a:lnSpc>
              <a:buClr>
                <a:srgbClr val="008CCF"/>
              </a:buClr>
              <a:buFont typeface="Arial" panose="020B0604020202020204" pitchFamily="34" charset="0"/>
              <a:buChar char="•"/>
            </a:pPr>
            <a:r>
              <a:rPr lang="es-ES" sz="2400"/>
              <a:t>Section heading</a:t>
            </a:r>
          </a:p>
          <a:p>
            <a:pPr marL="914400" lvl="1" indent="-457200">
              <a:lnSpc>
                <a:spcPct val="150000"/>
              </a:lnSpc>
              <a:buClr>
                <a:srgbClr val="008CCF"/>
              </a:buClr>
              <a:buFont typeface="Arial" panose="020B0604020202020204" pitchFamily="34" charset="0"/>
              <a:buChar char="•"/>
            </a:pPr>
            <a:r>
              <a:rPr lang="es-ES" sz="2400"/>
              <a:t>Assign data elements </a:t>
            </a:r>
          </a:p>
        </p:txBody>
      </p:sp>
    </p:spTree>
    <p:custDataLst>
      <p:tags r:id="rId1"/>
    </p:custDataLst>
    <p:extLst>
      <p:ext uri="{BB962C8B-B14F-4D97-AF65-F5344CB8AC3E}">
        <p14:creationId xmlns:p14="http://schemas.microsoft.com/office/powerpoint/2010/main" val="1466242399"/>
      </p:ext>
    </p:extLst>
  </p:cSld>
  <p:clrMapOvr>
    <a:masterClrMapping/>
  </p:clrMapOvr>
  <mc:AlternateContent xmlns:mc="http://schemas.openxmlformats.org/markup-compatibility/2006" xmlns:p14="http://schemas.microsoft.com/office/powerpoint/2010/main">
    <mc:Choice Requires="p14">
      <p:transition spd="slow" p14:dur="2000" advClick="0" advTm="37872"/>
    </mc:Choice>
    <mc:Fallback xmlns="">
      <p:transition spd="slow" advClick="0" advTm="378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9A9BB-E047-5D8C-A0A1-34C22463A821}"/>
              </a:ext>
            </a:extLst>
          </p:cNvPr>
          <p:cNvSpPr txBox="1"/>
          <p:nvPr/>
        </p:nvSpPr>
        <p:spPr>
          <a:xfrm>
            <a:off x="5053727" y="3429000"/>
            <a:ext cx="1042273" cy="461665"/>
          </a:xfrm>
          <a:prstGeom prst="rect">
            <a:avLst/>
          </a:prstGeom>
          <a:noFill/>
        </p:spPr>
        <p:txBody>
          <a:bodyPr wrap="none" rtlCol="0">
            <a:spAutoFit/>
          </a:bodyPr>
          <a:lstStyle/>
          <a:p>
            <a:pPr algn="l">
              <a:buClr>
                <a:srgbClr val="008CCF"/>
              </a:buClr>
            </a:pPr>
            <a:r>
              <a:rPr lang="fr-FR" sz="2400" dirty="0" err="1"/>
              <a:t>Demo</a:t>
            </a:r>
            <a:endParaRPr lang="fr-FR" sz="2400" dirty="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spd="slow" p14:dur="2000" advClick="0" advTm="193570"/>
    </mc:Choice>
    <mc:Fallback xmlns="">
      <p:transition spd="slow" advClick="0" advTm="19357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a:r>
              <a:rPr lang="en-NO" dirty="0"/>
              <a:t>Summary</a:t>
            </a:r>
          </a:p>
        </p:txBody>
      </p:sp>
      <p:sp>
        <p:nvSpPr>
          <p:cNvPr id="5" name="TextBox 4">
            <a:extLst>
              <a:ext uri="{FF2B5EF4-FFF2-40B4-BE49-F238E27FC236}">
                <a16:creationId xmlns:a16="http://schemas.microsoft.com/office/drawing/2014/main" id="{13622BBB-E2FC-2177-103F-6A093C873818}"/>
              </a:ext>
            </a:extLst>
          </p:cNvPr>
          <p:cNvSpPr txBox="1"/>
          <p:nvPr/>
        </p:nvSpPr>
        <p:spPr>
          <a:xfrm>
            <a:off x="2209055" y="1833265"/>
            <a:ext cx="5686172" cy="4782848"/>
          </a:xfrm>
          <a:prstGeom prst="rect">
            <a:avLst/>
          </a:prstGeom>
          <a:noFill/>
        </p:spPr>
        <p:txBody>
          <a:bodyPr wrap="none" rtlCol="0">
            <a:spAutoFit/>
          </a:bodyPr>
          <a:lstStyle/>
          <a:p>
            <a:pPr marL="457200" indent="-457200" algn="l">
              <a:lnSpc>
                <a:spcPct val="130000"/>
              </a:lnSpc>
              <a:buClr>
                <a:srgbClr val="008CCF"/>
              </a:buClr>
              <a:buAutoNum type="arabicPeriod"/>
            </a:pPr>
            <a:r>
              <a:rPr lang="en-US" sz="2400" dirty="0"/>
              <a:t>O</a:t>
            </a:r>
            <a:r>
              <a:rPr lang="en-NO" sz="2400" dirty="0"/>
              <a:t>pen the </a:t>
            </a:r>
            <a:r>
              <a:rPr lang="en-NO" sz="2400" dirty="0">
                <a:latin typeface="+mj-lt"/>
              </a:rPr>
              <a:t>Maintenance</a:t>
            </a:r>
            <a:r>
              <a:rPr lang="en-NO" sz="2400" dirty="0"/>
              <a:t> app</a:t>
            </a:r>
          </a:p>
          <a:p>
            <a:pPr marL="457200" indent="-457200" algn="l">
              <a:lnSpc>
                <a:spcPct val="130000"/>
              </a:lnSpc>
              <a:buClr>
                <a:srgbClr val="008CCF"/>
              </a:buClr>
              <a:buAutoNum type="arabicPeriod"/>
            </a:pPr>
            <a:r>
              <a:rPr lang="en-US" sz="2400" dirty="0"/>
              <a:t>S</a:t>
            </a:r>
            <a:r>
              <a:rPr lang="en-NO" sz="2400" dirty="0"/>
              <a:t>elect the </a:t>
            </a:r>
            <a:r>
              <a:rPr lang="en-NO" sz="2400" dirty="0">
                <a:latin typeface="+mj-lt"/>
              </a:rPr>
              <a:t>data set </a:t>
            </a:r>
            <a:r>
              <a:rPr lang="en-NO" sz="2400" dirty="0"/>
              <a:t>tab</a:t>
            </a:r>
            <a:endParaRPr lang="en-GB" sz="2400" dirty="0"/>
          </a:p>
          <a:p>
            <a:pPr marL="457200" indent="-457200">
              <a:lnSpc>
                <a:spcPct val="130000"/>
              </a:lnSpc>
              <a:buClr>
                <a:srgbClr val="008CCF"/>
              </a:buClr>
              <a:buAutoNum type="arabicPeriod"/>
            </a:pPr>
            <a:r>
              <a:rPr lang="en-GB" sz="2400" dirty="0"/>
              <a:t>Select </a:t>
            </a:r>
            <a:r>
              <a:rPr lang="en-NO" sz="2400" dirty="0">
                <a:latin typeface="+mj-lt"/>
              </a:rPr>
              <a:t>data set </a:t>
            </a:r>
          </a:p>
          <a:p>
            <a:pPr marL="457200" indent="-457200" algn="l">
              <a:lnSpc>
                <a:spcPct val="130000"/>
              </a:lnSpc>
              <a:buClr>
                <a:srgbClr val="008CCF"/>
              </a:buClr>
              <a:buAutoNum type="arabicPeriod"/>
            </a:pPr>
            <a:r>
              <a:rPr lang="en-US" sz="2400" dirty="0"/>
              <a:t>C</a:t>
            </a:r>
            <a:r>
              <a:rPr lang="en-NO" sz="2400" dirty="0"/>
              <a:t>lick the </a:t>
            </a:r>
            <a:r>
              <a:rPr lang="es-ES" sz="2400" dirty="0">
                <a:latin typeface="+mj-lt"/>
              </a:rPr>
              <a:t>+</a:t>
            </a:r>
            <a:r>
              <a:rPr lang="en-NO" sz="2400" dirty="0"/>
              <a:t> sign to create a data set</a:t>
            </a:r>
          </a:p>
          <a:p>
            <a:pPr marL="457200" indent="-457200" algn="l">
              <a:lnSpc>
                <a:spcPct val="130000"/>
              </a:lnSpc>
              <a:buClr>
                <a:srgbClr val="008CCF"/>
              </a:buClr>
              <a:buAutoNum type="arabicPeriod"/>
            </a:pPr>
            <a:r>
              <a:rPr lang="en-US" sz="2400" dirty="0"/>
              <a:t>D</a:t>
            </a:r>
            <a:r>
              <a:rPr lang="en-NO" sz="2400" dirty="0"/>
              <a:t>efine key fields </a:t>
            </a:r>
          </a:p>
          <a:p>
            <a:pPr marL="914400" lvl="1" indent="-457200">
              <a:lnSpc>
                <a:spcPct val="130000"/>
              </a:lnSpc>
              <a:buClr>
                <a:srgbClr val="008CCF"/>
              </a:buClr>
              <a:buFont typeface="Arial" panose="020B0604020202020204" pitchFamily="34" charset="0"/>
              <a:buChar char="•"/>
            </a:pPr>
            <a:r>
              <a:rPr lang="en-NO" sz="2400" dirty="0"/>
              <a:t>Name</a:t>
            </a:r>
          </a:p>
          <a:p>
            <a:pPr marL="914400" lvl="1" indent="-457200">
              <a:lnSpc>
                <a:spcPct val="130000"/>
              </a:lnSpc>
              <a:buClr>
                <a:srgbClr val="008CCF"/>
              </a:buClr>
              <a:buFont typeface="Arial" panose="020B0604020202020204" pitchFamily="34" charset="0"/>
              <a:buChar char="•"/>
            </a:pPr>
            <a:r>
              <a:rPr lang="en-NO" sz="2400" dirty="0"/>
              <a:t>Period type</a:t>
            </a:r>
          </a:p>
          <a:p>
            <a:pPr marL="457200" indent="-457200">
              <a:lnSpc>
                <a:spcPct val="130000"/>
              </a:lnSpc>
              <a:buClr>
                <a:srgbClr val="008CCF"/>
              </a:buClr>
              <a:buAutoNum type="arabicPeriod"/>
            </a:pPr>
            <a:r>
              <a:rPr lang="en-US" sz="2400" dirty="0"/>
              <a:t>A</a:t>
            </a:r>
            <a:r>
              <a:rPr lang="en-NO" sz="2400" dirty="0"/>
              <a:t>dd </a:t>
            </a:r>
            <a:r>
              <a:rPr lang="en-NO" sz="2400" dirty="0">
                <a:latin typeface="+mj-lt"/>
              </a:rPr>
              <a:t>data elements </a:t>
            </a:r>
          </a:p>
          <a:p>
            <a:pPr marL="457200" indent="-457200">
              <a:lnSpc>
                <a:spcPct val="130000"/>
              </a:lnSpc>
              <a:buClr>
                <a:srgbClr val="008CCF"/>
              </a:buClr>
              <a:buAutoNum type="arabicPeriod"/>
            </a:pPr>
            <a:r>
              <a:rPr lang="en-US" sz="2400" dirty="0"/>
              <a:t>A</a:t>
            </a:r>
            <a:r>
              <a:rPr lang="en-NO" sz="2400" dirty="0"/>
              <a:t>ssign to </a:t>
            </a:r>
            <a:r>
              <a:rPr lang="en-NO" sz="2400" dirty="0">
                <a:latin typeface="+mj-lt"/>
              </a:rPr>
              <a:t>organ</a:t>
            </a:r>
            <a:r>
              <a:rPr lang="es-ES" sz="2400" dirty="0">
                <a:latin typeface="+mj-lt"/>
              </a:rPr>
              <a:t>i</a:t>
            </a:r>
            <a:r>
              <a:rPr lang="en-NO" sz="2400" dirty="0">
                <a:latin typeface="+mj-lt"/>
              </a:rPr>
              <a:t>sation units</a:t>
            </a:r>
          </a:p>
          <a:p>
            <a:pPr lvl="3">
              <a:buClr>
                <a:srgbClr val="008CCF"/>
              </a:buClr>
            </a:pPr>
            <a:endParaRPr lang="en-NO" sz="2400" dirty="0"/>
          </a:p>
        </p:txBody>
      </p:sp>
      <p:sp>
        <p:nvSpPr>
          <p:cNvPr id="3" name="TextBox 2">
            <a:extLst>
              <a:ext uri="{FF2B5EF4-FFF2-40B4-BE49-F238E27FC236}">
                <a16:creationId xmlns:a16="http://schemas.microsoft.com/office/drawing/2014/main" id="{0B383BC8-DA42-BD58-A459-1D4671AC1639}"/>
              </a:ext>
            </a:extLst>
          </p:cNvPr>
          <p:cNvSpPr txBox="1"/>
          <p:nvPr/>
        </p:nvSpPr>
        <p:spPr>
          <a:xfrm>
            <a:off x="2170497" y="1371600"/>
            <a:ext cx="6222732" cy="461665"/>
          </a:xfrm>
          <a:prstGeom prst="rect">
            <a:avLst/>
          </a:prstGeom>
          <a:noFill/>
        </p:spPr>
        <p:txBody>
          <a:bodyPr wrap="square" rtlCol="0">
            <a:spAutoFit/>
          </a:bodyPr>
          <a:lstStyle/>
          <a:p>
            <a:pPr algn="l">
              <a:buClr>
                <a:srgbClr val="008CCF"/>
              </a:buClr>
            </a:pPr>
            <a:r>
              <a:rPr lang="es-ES" sz="2400"/>
              <a:t>To create a data set as a default form:</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spd="slow" p14:dur="2000" advClick="0" advTm="42504"/>
    </mc:Choice>
    <mc:Fallback xmlns="">
      <p:transition spd="slow" advClick="0" advTm="425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fade">
                                      <p:cBhvr>
                                        <p:cTn id="5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DF2631-8660-400B-9CD0-2374FFC76E33}"/>
  <p:tag name="ISPRING_ULTRA_SCORM_COURCE_TITLE" val="5.1.4 Creating a dataset - Configuring the options"/>
  <p:tag name="ISPRING_PRESENTATION_TITLE" val="5.1.4 Creating a dataset - Configuring the options"/>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9gs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2C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YL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2Cw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YLB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2Cw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9gsFUlBOzImkAAABuAAAAHAAAAHVuaXZlcnNhbC9sb2NhbF9zZXR0aW5ncy54bWwNzDEOgzAMQNGdU1jeKe3WgcDGVpbSA1jERZEcG5GA4PZk+8PTb/szChy8pWDq8PV4IrDO5oMuDn/TUL8RUib1JKbsUA2h76pWbCb5cs4FJliFLt4mjiUyjxSLHHYRqOFTXv/AHpuuugFQSwMEFAACAAgAwILB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wILB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L2CwVQGoq6pcgYAACYZAAAdAAAAAAAAAAEAAAAAAOARAAB1bml2ZXJzYWwvY29tbW9uX21lc3NhZ2VzLmxuZ1BLAQIAABQAAgAIAL2CwVQVHmAbowAAAH8BAAAuAAAAAAAAAAEAAAAAAI0YAAB1bml2ZXJzYWwvcGxheWJhY2tfYW5kX25hdmlnYXRpb25fc2V0dGluZ3MueG1sUEsBAgAAFAACAAgAvYLBVFmBjoFRBAAA3BUAACcAAAAAAAAAAQAAAAAAfBkAAHVuaXZlcnNhbC9mbGFzaF9wdWJsaXNoaW5nX3NldHRpbmdzLnhtbFBLAQIAABQAAgAIAL2CwVSh04FOhgMAAOAMAAAhAAAAAAAAAAEAAAAAABIeAAB1bml2ZXJzYWwvZmxhc2hfc2tpbl9zZXR0aW5ncy54bWxQSwECAAAUAAIACAC9gsFUkUoaz0wEAABmFQAAJgAAAAAAAAABAAAAAADXIQAAdW5pdmVyc2FsL2h0bWxfcHVibGlzaGluZ19zZXR0aW5ncy54bWxQSwECAAAUAAIACAC9gsFU603iqcMBAACLBgAAIQAAAAAAAAABAAAAAABnJgAAdW5pdmVyc2FsL2h0bWxfc2tpbl9zZXR0aW5ncy5qc29uUEsBAgAAFAACAAgAvYLBVJQTsyJpAAAAbgAAABwAAAAAAAAAAQAAAAAAaSgAAHVuaXZlcnNhbC9sb2NhbF9zZXR0aW5ncy54bWxQSwECAAAUAAIACADAgsFUB/ApiUsTAABVMQAAFwAAAAAAAAAAAAAAAAAMKQAAdW5pdmVyc2FsL3VuaXZlcnNhbC5wbmdQSwECAAAUAAIACADAgsF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SCREEN_RECS_UPDATED" val="D:\DHIS2_Projects\DHIS2Fundamentals2.0\DHIS2Customization\iSpringVideos\5.1.4 Creating a dataset - Configuring the options\5.1.4 CreatingADataset_ConfiguringTheOptions (1) (2)"/>
  <p:tag name="ISPRING_RESOURCE_FOLDER" val="D:\DHIS2_Projects\DHIS2Fundamentals2.0\DHIS2Customization\iSpringVideos\5.1.4 Creating a dataset - Configuring the options\5.1.4 CreatingADataset_ConfiguringTheOptions (1) (2)"/>
  <p:tag name="ISPRING_PRESENTATION_PATH" val="D:\DHIS2_Projects\DHIS2Fundamentals2.0\DHIS2Customization\iSpringVideos\5.1.4 Creating a dataset - Configuring the options\5.1.4 CreatingADataset_ConfiguringTheOptions (1) (2).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10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4 Creating a dataset - Configuring the options&quot;,&quot;onlineDestinationFolderId&quot;:&quot;e8705190-dc2c-11ec-9f8a-56607b811831&quot;,&quot;onlineDestinationUrl&quot;:&quot;dhis2-academy.ispring.com&quot;,&quot;uploadSources&quot;:true}}"/>
  <p:tag name="ISPRING_PRESENTATION_INFO_2" val="&lt;?xml version=&quot;1.0&quot; encoding=&quot;UTF-8&quot; standalone=&quot;no&quot; ?&gt;&#10;&lt;presentation2&gt;&#10;&#10;  &lt;slides&gt;&#10;    &lt;slide id=&quot;{1F87F41D-4CA5-4380-91F1-28A827C69723}&quot; pptId=&quot;299&quot;/&gt;&#10;    &lt;slide id=&quot;{9CA43974-7857-4AFD-A5D6-E113FAB0C852}&quot; pptId=&quot;300&quot;/&gt;&#10;    &lt;slide id=&quot;{083D2F1F-1EAD-480D-AE7B-08365874D765}&quot; pptId=&quot;308&quot;/&gt;&#10;    &lt;slide id=&quot;{6C85EEB5-2E5B-4E91-A964-BA2CCAA2218B}&quot; pptId=&quot;302&quot;/&gt;&#10;    &lt;slide id=&quot;{2FC22279-E574-4130-8D2F-71DA33AE04BE}&quot; pptId=&quot;303&quot;/&gt;&#10;    &lt;slide id=&quot;{81C204D3-05F4-4293-8216-658CD3C33C2D}&quot; pptId=&quot;304&quot;/&gt;&#10;    &lt;slide id=&quot;{25C401DB-3234-4506-BD8F-0E45672C3798}&quot; pptId=&quot;272&quot;/&gt;&#10;  &lt;/slides&gt;&#10;&#10;  &lt;narration&gt;&#10;    &lt;audioTracks&gt;&#10;      &lt;audioTrack muted=&quot;false&quot; name=&quot;Intro&quot; resource=&quot;25ba5b64&quot; slideId=&quot;{1F87F41D-4CA5-4380-91F1-28A827C69723}&quot; startTime=&quot;0&quot; stepIndex=&quot;0&quot; volume=&quot;1&quot;&gt;&#10;        &lt;audio channels=&quot;2&quot; format=&quot;fltp&quot; sampleRate=&quot;44100&quot;/&gt;&#10;      &lt;/audioTrack&gt;&#10;      &lt;audioTrack muted=&quot;false&quot; name=&quot;outro&quot; resource=&quot;3ce03282&quot; slideId=&quot;{25C401DB-3234-4506-BD8F-0E45672C3798}&quot; startTime=&quot;0&quot; stepIndex=&quot;0&quot; volume=&quot;1&quot;&gt;&#10;        &lt;audio channels=&quot;2&quot; format=&quot;fltp&quot; sampleRate=&quot;44100&quot;/&gt;&#10;      &lt;/audioTrack&gt;&#10;      &lt;audioTrack muted=&quot;false&quot; name=&quot;Slide 2&quot; resource=&quot;e0745d23&quot; slideId=&quot;{9CA43974-7857-4AFD-A5D6-E113FAB0C852}&quot; startTime=&quot;0&quot; stepIndex=&quot;0&quot; volume=&quot;1&quot;&gt;&#10;        &lt;audio channels=&quot;2&quot; format=&quot;fltp&quot; sampleRate=&quot;48000&quot;/&gt;&#10;      &lt;/audioTrack&gt;&#10;      &lt;audioTrack muted=&quot;false&quot; name=&quot;Slide 3&quot; resource=&quot;2c16ec9f&quot; slideId=&quot;{083D2F1F-1EAD-480D-AE7B-08365874D765}&quot; startTime=&quot;0&quot; stepIndex=&quot;0&quot; volume=&quot;1&quot;&gt;&#10;        &lt;audio channels=&quot;2&quot; format=&quot;fltp&quot; sampleRate=&quot;48000&quot;/&gt;&#10;      &lt;/audioTrack&gt;&#10;      &lt;audioTrack muted=&quot;false&quot; name=&quot;Slide 5&quot; resource=&quot;5b806c04&quot; slideId=&quot;{6C85EEB5-2E5B-4E91-A964-BA2CCAA2218B}&quot; startTime=&quot;0&quot; stepIndex=&quot;0&quot; volume=&quot;1&quot;&gt;&#10;        &lt;audio channels=&quot;2&quot; format=&quot;fltp&quot; sampleRate=&quot;48000&quot;/&gt;&#10;      &lt;/audioTrack&gt;&#10;      &lt;audioTrack muted=&quot;false&quot; name=&quot;Slide 7_V2&quot; resource=&quot;8e100b1c&quot; slideId=&quot;{81C204D3-05F4-4293-8216-658CD3C33C2D}&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F87F41D-4CA5-4380-91F1-28A827C6972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87ED77-7CF0-4417-A1F2-60F42240E9C0}:300"/>
  <p:tag name="GENSWF_ADVANCE_TIME" val="5.712"/>
  <p:tag name="TIMING" val="|1.746"/>
  <p:tag name="ISPRING_SLIDE_ID_2" val="{9CA43974-7857-4AFD-A5D6-E113FAB0C85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86E9779-20A1-4096-8D40-A9B59D9F2058}:308"/>
  <p:tag name="GENSWF_ADVANCE_TIME" val="7.824"/>
  <p:tag name="TIMING" val="|1.702"/>
  <p:tag name="ISPRING_SLIDE_ID_2" val="{083D2F1F-1EAD-480D-AE7B-08365874D76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7FAC9C-F567-4D62-A772-0DDB91EBF9D1}:302"/>
  <p:tag name="GENSWF_ADVANCE_TIME" val="37.872"/>
  <p:tag name="TIMING" val="|1.571|7.42|2.03|2.204|3.312|4.94|4.203|4.158"/>
  <p:tag name="ISPRING_SLIDE_ID_2" val="{6C85EEB5-2E5B-4E91-A964-BA2CCAA2218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681A71-3AA1-419A-834D-B95BCD3C4306}:303"/>
  <p:tag name="GENSWF_ADVANCE_TIME" val="193.570"/>
  <p:tag name="ISPRING_SLIDE_ID_2" val="{2FC22279-E574-4130-8D2F-71DA33AE04BE}"/>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DDC7287-1FA8-47D7-A6D6-656680217E53}:304"/>
  <p:tag name="ISPRING_SLIDE_ID_2" val="{81C204D3-05F4-4293-8216-658CD3C33C2D}"/>
  <p:tag name="GENSWF_ADVANCE_TIME" val="42.504"/>
  <p:tag name="TIMING" val="|2.588|4.454|2.016|2.905|5.173|5.639|2.782|0.78|1.972|3.1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5C401DB-3234-4506-BD8F-0E45672C379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21036</TotalTime>
  <Words>891</Words>
  <Application>Microsoft Macintosh PowerPoint</Application>
  <PresentationFormat>Widescreen</PresentationFormat>
  <Paragraphs>54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In this video, you will see…</vt:lpstr>
      <vt:lpstr>RMNCAH data set</vt:lpstr>
      <vt:lpstr>Steps to create a data set</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5.1.4 Creating a dataset - Configuring the options</dc:title>
  <dc:subject>elearning</dc:subject>
  <dc:creator>Alejandra Avila</dc:creator>
  <cp:lastModifiedBy>Simona Sekerova</cp:lastModifiedBy>
  <cp:revision>742</cp:revision>
  <cp:lastPrinted>2021-06-09T13:32:46Z</cp:lastPrinted>
  <dcterms:created xsi:type="dcterms:W3CDTF">2021-02-03T12:41:27Z</dcterms:created>
  <dcterms:modified xsi:type="dcterms:W3CDTF">2023-04-13T15:07:14Z</dcterms:modified>
</cp:coreProperties>
</file>